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charts/chart1.xml" ContentType="application/vnd.openxmlformats-officedocument.drawingml.chart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e6732b4f703463e" /><Relationship Type="http://schemas.openxmlformats.org/officeDocument/2006/relationships/extended-properties" Target="/docProps/app.xml" Id="R21a599d29c5f44c8" /><Relationship Type="http://schemas.openxmlformats.org/officeDocument/2006/relationships/officeDocument" Target="/ppt/presentation.xml" Id="Rbfab0577eceb45a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65c30a54d214142"/>
  </p:sldMasterIdLst>
  <p:notesMasterIdLst>
    <p:notesMasterId xmlns:r="http://schemas.openxmlformats.org/officeDocument/2006/relationships" r:id="R9a48c505f54d4c73"/>
  </p:notesMasterIdLst>
  <p:sldIdLst>
    <p:sldId xmlns:r="http://schemas.openxmlformats.org/officeDocument/2006/relationships" id="256" r:id="Reb7111ca6f5d41df"/>
    <p:sldId xmlns:r="http://schemas.openxmlformats.org/officeDocument/2006/relationships" id="257" r:id="Rafa10f3bb70d4dd9"/>
    <p:sldId xmlns:r="http://schemas.openxmlformats.org/officeDocument/2006/relationships" id="258" r:id="Re981ffe1ee36429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959805444f84b24" /><Relationship Type="http://schemas.openxmlformats.org/officeDocument/2006/relationships/slideMaster" Target="/ppt/slideMasters/slideMaster1.xml" Id="R065c30a54d214142" /><Relationship Type="http://schemas.openxmlformats.org/officeDocument/2006/relationships/notesMaster" Target="/ppt/notesMasters/notesMaster1.xml" Id="R9a48c505f54d4c73" /><Relationship Type="http://schemas.openxmlformats.org/officeDocument/2006/relationships/presProps" Target="/ppt/presProps.xml" Id="Reb4eca9840c94ca7" /><Relationship Type="http://schemas.openxmlformats.org/officeDocument/2006/relationships/tableStyles" Target="/ppt/tableStyles.xml" Id="R87de1356cd194c7d" /><Relationship Type="http://schemas.openxmlformats.org/officeDocument/2006/relationships/slide" Target="/ppt/slides/slide1.xml" Id="Reb7111ca6f5d41df" /><Relationship Type="http://schemas.openxmlformats.org/officeDocument/2006/relationships/slide" Target="/ppt/slides/slide2.xml" Id="Rafa10f3bb70d4dd9" /><Relationship Type="http://schemas.openxmlformats.org/officeDocument/2006/relationships/slide" Target="/ppt/slides/slide3.xml" Id="Re981ffe1ee36429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9eae271faed42d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26de5a2af004993" /><Relationship Type="http://schemas.openxmlformats.org/officeDocument/2006/relationships/notesMaster" Target="/ppt/notesMasters/notesMaster1.xml" Id="R341d4246a65746a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9720aff85af4a82" /><Relationship Type="http://schemas.openxmlformats.org/officeDocument/2006/relationships/notesMaster" Target="/ppt/notesMasters/notesMaster1.xml" Id="Raec9d7e6a0a9447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fe7c772c8ef41a0" /><Relationship Type="http://schemas.openxmlformats.org/officeDocument/2006/relationships/notesMaster" Target="/ppt/notesMasters/notesMaster1.xml" Id="R217e7b7cb962414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Claude Labの練習用架空データ。前週A90+B60=150万円、今週A100+B60=160万円。前週比(160-150)/150=6.6667%。Claudeアドインの出力ではなく編集部が制作した見本。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Claude Labの練習用架空データ。前週A90+B60=150万円、今週A100+B60=160万円。前週比(160-150)/150=6.6667%。Claudeアドインの出力ではなく編集部が制作した見本。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Claude Labの練習用架空データ。前週A90+B60=150万円、今週A100+B60=160万円。前週比(160-150)/150=6.6667%。Claudeアドインの出力ではなく編集部が制作した見本。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364d3e33cdf417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6f59bfee8484aa5" /><Relationship Type="http://schemas.openxmlformats.org/officeDocument/2006/relationships/slideLayout" Target="/ppt/slideLayouts/slideLayout1.xml" Id="R8b0b0d56d8fa48c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b0b0d56d8fa48c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2507aefa7d4a19" /><Relationship Type="http://schemas.openxmlformats.org/officeDocument/2006/relationships/notesSlide" Target="/ppt/notesSlides/notesSlide1.xml" Id="R7cf7b759649c453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0cb85b19ff41e1" /><Relationship Type="http://schemas.openxmlformats.org/officeDocument/2006/relationships/chart" Target="/ppt/slides/charts/chart1.xml" Id="Ra581500c770447de" /><Relationship Type="http://schemas.openxmlformats.org/officeDocument/2006/relationships/notesSlide" Target="/ppt/notesSlides/notesSlide2.xml" Id="R0e3ab964df734fa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5ccd0fee664a44" /><Relationship Type="http://schemas.openxmlformats.org/officeDocument/2006/relationships/notesSlide" Target="/ppt/notesSlides/notesSlide3.xml" Id="R97ba4089f8034011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前週</c:v>
          </c:tx>
          <c:spPr>
            <a:solidFill xmlns:a="http://schemas.openxmlformats.org/drawingml/2006/main">
              <a:srgbClr val="9FB8D7"/>
            </a:solidFill>
          </c:spPr>
          <c:cat>
            <c:strRef>
              <c:f>'Chart Data'!$A$2:$A$3</c:f>
              <c:strCache>
                <c:ptCount val="2"/>
                <c:pt idx="0">
                  <c:v>A商品</c:v>
                </c:pt>
                <c:pt idx="1">
                  <c:v>B商品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90</c:v>
                </c:pt>
                <c:pt idx="1">
                  <c:v>60</c:v>
                </c:pt>
              </c:numCache>
            </c:numRef>
          </c:val>
        </c:ser>
        <c:ser>
          <c:idx val="1"/>
          <c:order val="1"/>
          <c:tx>
            <c:v>今週</c:v>
          </c:tx>
          <c:spPr>
            <a:solidFill xmlns:a="http://schemas.openxmlformats.org/drawingml/2006/main">
              <a:srgbClr val="086BDA"/>
            </a:solidFill>
          </c:spPr>
          <c:cat>
            <c:strRef>
              <c:f>'Chart Data'!$C$2:$C$3</c:f>
              <c:strCache>
                <c:ptCount val="2"/>
                <c:pt idx="0">
                  <c:v>A商品</c:v>
                </c:pt>
                <c:pt idx="1">
                  <c:v>B商品</c:v>
                </c:pt>
              </c:strCache>
            </c:strRef>
          </c:cat>
          <c:val>
            <c:numRef>
              <c:f>'Chart Data'!$D$2:$D$3</c:f>
              <c:numCache>
                <c:formatCode>General</c:formatCode>
                <c:ptCount val="2"/>
                <c:pt idx="0">
                  <c:v>100</c:v>
                </c:pt>
                <c:pt idx="1">
                  <c:v>60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800" b="1">
                  <a:solidFill>
                    <a:srgbClr val="142C4D"/>
                  </a:solidFill>
                  <a:latin typeface="Hiragino Sans"/>
                  <a:ea typeface="Hiragino Sans"/>
                  <a:cs typeface="Hiragino San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</a:p>
        </c:txPr>
        <c:crossAx val="48672768"/>
      </c:catAx>
      <c:valAx>
        <c:axId val="48672768"/>
        <c:scaling>
          <c:orientation val="minMax"/>
          <c:max val="120"/>
          <c:min val="0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5A6D82"/>
                </a:solidFill>
                <a:latin typeface="Hiragino Sans"/>
                <a:ea typeface="Hiragino Sans"/>
                <a:cs typeface="Hiragino Sans"/>
              </a:defRPr>
            </a:pPr>
          </a:p>
        </c:txPr>
        <c:crossAx val="48650112"/>
        <c:crossBetween val="between"/>
        <c:majorUnit val="30"/>
      </c:valAx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800">
              <a:solidFill>
                <a:srgbClr val="142C4D"/>
              </a:solidFill>
              <a:latin typeface="Hiragino Sans"/>
              <a:ea typeface="Hiragino Sans"/>
              <a:cs typeface="Hiragino Sans"/>
            </a:defRPr>
          </a:pPr>
        </a:p>
      </c:txPr>
    </c:legend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0CDBFB-D87B-422D-B531-7BEB5D433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31669D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31669D"/>
                </a:solidFill>
                <a:latin typeface="Hiragino Sans"/>
                <a:ea typeface="Hiragino Sans"/>
                <a:cs typeface="Hiragino Sans"/>
              </a:rPr>
              <a:t>週次売上報告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CA93DC-2490-404C-BE2C-D843B9D8D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525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  <a:r>
              <a:rPr sz="3450" b="1">
                <a:solidFill>
                  <a:srgbClr val="142C4D"/>
                </a:solidFill>
                <a:latin typeface="Hiragino Sans"/>
                <a:ea typeface="Hiragino Sans"/>
                <a:cs typeface="Hiragino Sans"/>
              </a:rPr>
              <a:t>売上160万円、前週比6.7％増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EF602F-17B0-4FC3-B751-F8AF3BD62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A6D82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5A6D82"/>
                </a:solidFill>
                <a:latin typeface="Hiragino Sans"/>
                <a:ea typeface="Hiragino Sans"/>
                <a:cs typeface="Hiragino Sans"/>
              </a:rPr>
              <a:t>架空データによる練習例 · 編集部制作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5C81B3-E213-4A55-AB23-5CF5B71DB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055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D62AC6-ECD8-46FC-961F-712E271B1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28875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600" b="1">
                <a:solidFill>
                  <a:srgbClr val="086BDA"/>
                </a:solidFill>
                <a:latin typeface="Hiragino Sans"/>
                <a:ea typeface="Hiragino Sans"/>
                <a:cs typeface="Hiragino Sans"/>
              </a:defRPr>
            </a:pPr>
            <a:r>
              <a:rPr sz="6600" b="1">
                <a:solidFill>
                  <a:srgbClr val="086BDA"/>
                </a:solidFill>
                <a:latin typeface="Hiragino Sans"/>
                <a:ea typeface="Hiragino Sans"/>
                <a:cs typeface="Hiragino Sans"/>
              </a:rPr>
              <a:t>160 万円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1CA2D2-C666-4355-9098-D01895F96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57625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  <a:r>
              <a:rPr sz="240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rPr>
              <a:t>前週 150万円   ／   増加 10万円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069760-913F-4408-A0AB-26E86D304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57750"/>
            <a:ext cx="10477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rPr>
              <a:t>増加要因は未確認。次に商品別の内訳を確認します。</a:t>
            </a:r>
          </a:p>
        </p:txBody>
      </p:sp>
    </p:spTree>
    <p:extLst>
      <p:ext uri="{BB962C8B-B14F-4D97-AF65-F5344CB8AC3E}">
        <p14:creationId xmlns:p14="http://schemas.microsoft.com/office/powerpoint/2010/main" val="207916696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305C95-82C9-4703-868E-2B29B2DA8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31669D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31669D"/>
                </a:solidFill>
                <a:latin typeface="Hiragino Sans"/>
                <a:ea typeface="Hiragino Sans"/>
                <a:cs typeface="Hiragino Sans"/>
              </a:rPr>
              <a:t>週次売上報告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197BD9-FA7A-4F0E-B9F2-33A4A2595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525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  <a:r>
              <a:rPr sz="3450" b="1">
                <a:solidFill>
                  <a:srgbClr val="142C4D"/>
                </a:solidFill>
                <a:latin typeface="Hiragino Sans"/>
                <a:ea typeface="Hiragino Sans"/>
                <a:cs typeface="Hiragino Sans"/>
              </a:rPr>
              <a:t>A商品の増加が合計を押し上げた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C16A0B-CA85-4542-9E5C-0EC11B18B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A6D82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5A6D82"/>
                </a:solidFill>
                <a:latin typeface="Hiragino Sans"/>
                <a:ea typeface="Hiragino Sans"/>
                <a:cs typeface="Hiragino Sans"/>
              </a:rPr>
              <a:t>架空データによる練習例 · 編集部制作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F4D30A-026C-4DAC-A9CA-2DE7EA089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055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rPr>
              <a:t>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785465-9864-4621-970F-EF9230584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57375"/>
            <a:ext cx="952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A6D82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5A6D82"/>
                </a:solidFill>
                <a:latin typeface="Hiragino Sans"/>
                <a:ea typeface="Hiragino Sans"/>
                <a:cs typeface="Hiragino Sans"/>
              </a:rPr>
              <a:t>商品別売上　単位：万円</a:t>
            </a:r>
          </a:p>
        </p:txBody>
      </p:sp>
      <p:graphicFrame>
        <p:nvGraphicFramePr>
          <p:cNvPr id="13" name="Chart"/>
          <p:cNvGraphicFramePr/>
          <p:nvPr/>
        </p:nvGraphicFramePr>
        <p:xfrm>
          <a:off xmlns:a="http://schemas.openxmlformats.org/drawingml/2006/main" x="904875" y="2428875"/>
          <a:ext xmlns:a="http://schemas.openxmlformats.org/drawingml/2006/main" cx="10287000" cy="31908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a581500c770447de"/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FA9E5F-DED4-42E9-ACD9-7A7A0E83B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34050"/>
            <a:ext cx="1047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rPr>
              <a:t>合計：前週150万円 ／ 今週160万円</a:t>
            </a:r>
          </a:p>
        </p:txBody>
      </p:sp>
    </p:spTree>
    <p:extLst>
      <p:ext uri="{BB962C8B-B14F-4D97-AF65-F5344CB8AC3E}">
        <p14:creationId xmlns:p14="http://schemas.microsoft.com/office/powerpoint/2010/main" val="7170144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C038AE-16A9-44A2-B8D5-887DAEDDD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31669D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31669D"/>
                </a:solidFill>
                <a:latin typeface="Hiragino Sans"/>
                <a:ea typeface="Hiragino Sans"/>
                <a:cs typeface="Hiragino Sans"/>
              </a:rPr>
              <a:t>週次売上報告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E360C3-AF23-49CD-8718-D8CE4DF9B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525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  <a:r>
              <a:rPr sz="3450" b="1">
                <a:solidFill>
                  <a:srgbClr val="142C4D"/>
                </a:solidFill>
                <a:latin typeface="Hiragino Sans"/>
                <a:ea typeface="Hiragino Sans"/>
                <a:cs typeface="Hiragino Sans"/>
              </a:rPr>
              <a:t>増加要因を確認するための提案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D5D511-309B-4BE4-8FC8-6B406DE58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A6D82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5A6D82"/>
                </a:solidFill>
                <a:latin typeface="Hiragino Sans"/>
                <a:ea typeface="Hiragino Sans"/>
                <a:cs typeface="Hiragino Sans"/>
              </a:rPr>
              <a:t>架空データによる練習例 · 編集部制作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9EAD8A-B8D8-48D8-AE24-14980B7CF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055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rPr>
              <a:t>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E2182F-BBD1-4FD5-94EE-4F8E83318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286000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86BDA"/>
                </a:solidFill>
                <a:latin typeface="Hiragino Sans"/>
                <a:ea typeface="Hiragino Sans"/>
                <a:cs typeface="Hiragino Sans"/>
              </a:defRPr>
            </a:pPr>
            <a:r>
              <a:rPr sz="2250" b="1">
                <a:solidFill>
                  <a:srgbClr val="086BDA"/>
                </a:solidFill>
                <a:latin typeface="Hiragino Sans"/>
                <a:ea typeface="Hiragino Sans"/>
                <a:cs typeface="Hiragino Sans"/>
              </a:rPr>
              <a:t>分かっていること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756292-0068-4A16-905C-BB8893902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76550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  <a:r>
              <a:rPr sz="225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rPr>
              <a:t>A商品は前週より10万円増加。B商品は同額です。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9C3F3B-B1CE-4238-BDB1-AAB580F6F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7667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086BDA"/>
                </a:solidFill>
                <a:latin typeface="Hiragino Sans"/>
                <a:ea typeface="Hiragino Sans"/>
                <a:cs typeface="Hiragino Sans"/>
              </a:defRPr>
            </a:pPr>
            <a:r>
              <a:rPr sz="2250" b="1">
                <a:solidFill>
                  <a:srgbClr val="086BDA"/>
                </a:solidFill>
                <a:latin typeface="Hiragino Sans"/>
                <a:ea typeface="Hiragino Sans"/>
                <a:cs typeface="Hiragino Sans"/>
              </a:rPr>
              <a:t>次に確認すること（提案）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51FFDA-2D79-40C4-AD02-2D38BDCAC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76750"/>
            <a:ext cx="10477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  <a:r>
              <a:rPr sz="225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rPr>
              <a:t>受注件数・単価・案件構成を確認します。</a:t>
            </a:r>
          </a:p>
          <a:p xmlns:a="http://schemas.openxmlformats.org/drawingml/2006/main">
            <a:pPr>
              <a:defRPr sz="225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defRPr>
            </a:pPr>
            <a:r>
              <a:rPr sz="2250" b="0">
                <a:solidFill>
                  <a:srgbClr val="142C4D"/>
                </a:solidFill>
                <a:latin typeface="Hiragino Sans"/>
                <a:ea typeface="Hiragino Sans"/>
                <a:cs typeface="Hiragino Sans"/>
              </a:rPr>
              <a:t>原因、担当者、期限はまだ決まっていません。</a:t>
            </a:r>
          </a:p>
        </p:txBody>
      </p:sp>
    </p:spTree>
    <p:extLst>
      <p:ext uri="{BB962C8B-B14F-4D97-AF65-F5344CB8AC3E}">
        <p14:creationId xmlns:p14="http://schemas.microsoft.com/office/powerpoint/2010/main" val="137125513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2026-10-03T00:51:53.9450000Z</dcterms:created>
  <dcterms:modified xsi:type="dcterms:W3CDTF">2026-10-03T00:51:53.9450000Z</dcterms:modified>
</coreProperties>
</file>